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8" r:id="rId4"/>
    <p:sldId id="265" r:id="rId5"/>
    <p:sldId id="263" r:id="rId6"/>
    <p:sldId id="264" r:id="rId7"/>
    <p:sldId id="266" r:id="rId8"/>
    <p:sldId id="261" r:id="rId9"/>
  </p:sldIdLst>
  <p:sldSz cx="24384000" cy="13716000"/>
  <p:notesSz cx="6858000" cy="9144000"/>
  <p:defaultTextStyle>
    <a:lvl1pPr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50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4" autoAdjust="0"/>
    <p:restoredTop sz="94639" autoAdjust="0"/>
  </p:normalViewPr>
  <p:slideViewPr>
    <p:cSldViewPr snapToObjects="1">
      <p:cViewPr varScale="1">
        <p:scale>
          <a:sx n="48" d="100"/>
          <a:sy n="48" d="100"/>
        </p:scale>
        <p:origin x="-96" y="-9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1554700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Penn State </a:t>
            </a:r>
            <a:r>
              <a:rPr lang="en-US" dirty="0" err="1" smtClean="0"/>
              <a:t>Facilty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Facility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Facility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Facility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Facility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Facility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sci Banner all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4833937" y="8831982"/>
            <a:ext cx="14716126" cy="1803798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4833937" y="1063577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Five</a:t>
            </a:r>
          </a:p>
        </p:txBody>
      </p:sp>
      <p:pic>
        <p:nvPicPr>
          <p:cNvPr id="5" name="Picture 4" descr="buildsci Banner all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Five</a:t>
            </a:r>
          </a:p>
        </p:txBody>
      </p:sp>
      <p:pic>
        <p:nvPicPr>
          <p:cNvPr id="5" name="Picture 4" descr="buildsci Banner all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3548062" y="3839765"/>
            <a:ext cx="8286751" cy="8311229"/>
          </a:xfrm>
          <a:prstGeom prst="rect">
            <a:avLst/>
          </a:prstGeom>
        </p:spPr>
        <p:txBody>
          <a:bodyPr/>
          <a:lstStyle>
            <a:lvl1pPr marL="590884" indent="-590884">
              <a:lnSpc>
                <a:spcPct val="100000"/>
              </a:lnSpc>
              <a:spcBef>
                <a:spcPts val="3800"/>
              </a:spcBef>
              <a:defRPr sz="5200"/>
            </a:lvl1pPr>
            <a:lvl2pPr marL="1022684" indent="-590884">
              <a:lnSpc>
                <a:spcPct val="100000"/>
              </a:lnSpc>
              <a:spcBef>
                <a:spcPts val="3800"/>
              </a:spcBef>
              <a:defRPr sz="5200"/>
            </a:lvl2pPr>
            <a:lvl3pPr marL="1454484" indent="-590884">
              <a:lnSpc>
                <a:spcPct val="100000"/>
              </a:lnSpc>
              <a:spcBef>
                <a:spcPts val="3800"/>
              </a:spcBef>
              <a:defRPr sz="5200"/>
            </a:lvl3pPr>
            <a:lvl4pPr marL="1886284" indent="-590884">
              <a:lnSpc>
                <a:spcPct val="100000"/>
              </a:lnSpc>
              <a:spcBef>
                <a:spcPts val="3800"/>
              </a:spcBef>
              <a:defRPr sz="5200"/>
            </a:lvl4pPr>
            <a:lvl5pPr marL="2318084" indent="-590884">
              <a:lnSpc>
                <a:spcPct val="100000"/>
              </a:lnSpc>
              <a:spcBef>
                <a:spcPts val="3800"/>
              </a:spcBef>
              <a:defRPr sz="5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535353"/>
                </a:solidFill>
              </a:rPr>
              <a:t>Body Level Five</a:t>
            </a:r>
          </a:p>
        </p:txBody>
      </p:sp>
      <p:pic>
        <p:nvPicPr>
          <p:cNvPr id="5" name="Picture 4" descr="buildsci Banner all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4119562" y="1071562"/>
            <a:ext cx="16127017" cy="1100626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sci Banner all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sci Banner allGre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0000" cap="all" dirty="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48062" y="3839765"/>
            <a:ext cx="17287876" cy="8312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535353"/>
                </a:solidFill>
              </a:rPr>
              <a:t>Body Level Five</a:t>
            </a:r>
          </a:p>
        </p:txBody>
      </p:sp>
      <p:pic>
        <p:nvPicPr>
          <p:cNvPr id="5" name="Picture 4" descr="buildsci Banner allGrey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6" y="12576551"/>
            <a:ext cx="8449056" cy="9509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xmlns:p14="http://schemas.microsoft.com/office/powerpoint/2010/main" spd="med"/>
  <p:txStyles>
    <p:titleStyle>
      <a:lvl1pPr algn="ctr" defTabSz="584200">
        <a:defRPr sz="10000" cap="all">
          <a:solidFill>
            <a:srgbClr val="535353"/>
          </a:solidFill>
          <a:latin typeface="PT Sans"/>
          <a:ea typeface="+mn-ea"/>
          <a:cs typeface="PT Sans"/>
          <a:sym typeface="Gill Sans Light"/>
        </a:defRPr>
      </a:lvl1pPr>
      <a:lvl2pPr indent="2286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100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7244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PT Sans"/>
          <a:ea typeface="+mn-ea"/>
          <a:cs typeface="PT Sans"/>
          <a:sym typeface="Gill Sans Light"/>
        </a:defRPr>
      </a:lvl1pPr>
      <a:lvl2pPr marL="12451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PT Sans"/>
          <a:ea typeface="+mn-ea"/>
          <a:cs typeface="PT Sans"/>
          <a:sym typeface="Gill Sans Light"/>
        </a:defRPr>
      </a:lvl2pPr>
      <a:lvl3pPr marL="17658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PT Sans"/>
          <a:ea typeface="+mn-ea"/>
          <a:cs typeface="PT Sans"/>
          <a:sym typeface="Gill Sans Light"/>
        </a:defRPr>
      </a:lvl3pPr>
      <a:lvl4pPr marL="22865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PT Sans"/>
          <a:ea typeface="+mn-ea"/>
          <a:cs typeface="PT Sans"/>
          <a:sym typeface="Gill Sans Light"/>
        </a:defRPr>
      </a:lvl4pPr>
      <a:lvl5pPr marL="28072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PT Sans"/>
          <a:ea typeface="+mn-ea"/>
          <a:cs typeface="PT Sans"/>
          <a:sym typeface="Gill Sans Light"/>
        </a:defRPr>
      </a:lvl5pPr>
      <a:lvl6pPr marL="33279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8486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3693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890052" indent="-724452" defTabSz="584200">
        <a:lnSpc>
          <a:spcPct val="120000"/>
        </a:lnSpc>
        <a:spcBef>
          <a:spcPts val="4600"/>
        </a:spcBef>
        <a:buSzPct val="82000"/>
        <a:buChar char="•"/>
        <a:defRPr sz="64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2400"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ildsci.us/umdeuimap.html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hyperlink" Target="https://github.com/buildsci" TargetMode="External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Daikin Visit</a:t>
            </a:r>
            <a:endParaRPr dirty="0"/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November 7, 2014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0234613" cy="8311229"/>
          </a:xfrm>
        </p:spPr>
        <p:txBody>
          <a:bodyPr/>
          <a:lstStyle/>
          <a:p>
            <a:r>
              <a:rPr lang="en-US" dirty="0" smtClean="0"/>
              <a:t>Intervention Thermal Comfort</a:t>
            </a:r>
          </a:p>
          <a:p>
            <a:r>
              <a:rPr lang="en-US" dirty="0" smtClean="0"/>
              <a:t>Airflow Measurements</a:t>
            </a:r>
          </a:p>
          <a:p>
            <a:r>
              <a:rPr lang="en-US" dirty="0" smtClean="0"/>
              <a:t>Green Roof Experiment</a:t>
            </a:r>
          </a:p>
          <a:p>
            <a:r>
              <a:rPr lang="en-US" dirty="0" smtClean="0"/>
              <a:t>Testing Building Materials</a:t>
            </a:r>
          </a:p>
          <a:p>
            <a:r>
              <a:rPr lang="en-US" dirty="0" smtClean="0"/>
              <a:t>Testing Airflow Supplies</a:t>
            </a:r>
          </a:p>
          <a:p>
            <a:r>
              <a:rPr lang="en-US" dirty="0" smtClean="0"/>
              <a:t>Indoor Air Quality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0200" y="357187"/>
            <a:ext cx="2233608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10000" cap="all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1pPr>
            <a:lvl2pPr indent="228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dirty="0" smtClean="0"/>
              <a:t>Completed Research</a:t>
            </a:r>
            <a:endParaRPr lang="en-US" dirty="0"/>
          </a:p>
        </p:txBody>
      </p:sp>
      <p:pic>
        <p:nvPicPr>
          <p:cNvPr id="9" name="Picture 8" descr="11-EvZw7J4RqXCtoFO_1tBXCijADkSjgGsUBaSCw4ACEZYY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140" y="7970480"/>
            <a:ext cx="5982460" cy="4180514"/>
          </a:xfrm>
          <a:prstGeom prst="rect">
            <a:avLst/>
          </a:prstGeom>
        </p:spPr>
      </p:pic>
      <p:pic>
        <p:nvPicPr>
          <p:cNvPr id="10" name="Picture 9" descr="1pLnUwlnxqkg5bGq4CPd9Yq95i7vlLp7zSZ8S7RY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600" y="7932369"/>
            <a:ext cx="3149600" cy="4218625"/>
          </a:xfrm>
          <a:prstGeom prst="rect">
            <a:avLst/>
          </a:prstGeom>
        </p:spPr>
      </p:pic>
      <p:pic>
        <p:nvPicPr>
          <p:cNvPr id="11" name="Picture 10" descr="1xncgLQs8uxyD9RQaDjly6WlOpRVJKlmnTTxvfTtQ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200" y="3703280"/>
            <a:ext cx="8318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33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0234613" cy="831122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Built and used over 12 years at Penn State</a:t>
            </a:r>
          </a:p>
          <a:p>
            <a:r>
              <a:rPr lang="en-US" dirty="0" smtClean="0"/>
              <a:t>Climate Chamber simulates outdoor conditions</a:t>
            </a:r>
          </a:p>
          <a:p>
            <a:r>
              <a:rPr lang="en-US" dirty="0" smtClean="0"/>
              <a:t>Environmental Chamber represents indoor spaces</a:t>
            </a:r>
            <a:endParaRPr lang="en-US" dirty="0"/>
          </a:p>
          <a:p>
            <a:r>
              <a:rPr lang="en-US" dirty="0" smtClean="0"/>
              <a:t>Dual HVAC systems for separate chambers, independent controls</a:t>
            </a:r>
          </a:p>
          <a:p>
            <a:r>
              <a:rPr lang="en-US" dirty="0" smtClean="0"/>
              <a:t>Measurement Instruments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Tracer Gas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Aero </a:t>
            </a:r>
            <a:r>
              <a:rPr lang="en-US" dirty="0" err="1" smtClean="0"/>
              <a:t>Trak</a:t>
            </a:r>
            <a:endParaRPr lang="en-US" dirty="0"/>
          </a:p>
          <a:p>
            <a:pPr lvl="1">
              <a:lnSpc>
                <a:spcPct val="70000"/>
              </a:lnSpc>
            </a:pPr>
            <a:r>
              <a:rPr lang="en-US" dirty="0" smtClean="0"/>
              <a:t>CO2 Sensors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P-Track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Temperature and Humidity Sensors</a:t>
            </a:r>
          </a:p>
          <a:p>
            <a:endParaRPr lang="en-US" dirty="0"/>
          </a:p>
        </p:txBody>
      </p:sp>
      <p:pic>
        <p:nvPicPr>
          <p:cNvPr id="5" name="Picture 4" descr="figur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7945081"/>
            <a:ext cx="6057900" cy="4205913"/>
          </a:xfrm>
          <a:prstGeom prst="rect">
            <a:avLst/>
          </a:prstGeom>
        </p:spPr>
      </p:pic>
      <p:pic>
        <p:nvPicPr>
          <p:cNvPr id="6" name="Picture 5" descr="47149404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400" y="7945080"/>
            <a:ext cx="5622880" cy="4205914"/>
          </a:xfrm>
          <a:prstGeom prst="rect">
            <a:avLst/>
          </a:prstGeom>
        </p:spPr>
      </p:pic>
      <p:pic>
        <p:nvPicPr>
          <p:cNvPr id="7" name="Picture 6" descr="srebriclab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91" y="3786187"/>
            <a:ext cx="8608618" cy="415889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00200" y="357187"/>
            <a:ext cx="22336080" cy="3429001"/>
          </a:xfrm>
        </p:spPr>
        <p:txBody>
          <a:bodyPr/>
          <a:lstStyle/>
          <a:p>
            <a:r>
              <a:rPr lang="en-US" dirty="0" smtClean="0"/>
              <a:t>Reference Facility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374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1213032" cy="4105315"/>
          </a:xfrm>
        </p:spPr>
        <p:txBody>
          <a:bodyPr>
            <a:normAutofit/>
          </a:bodyPr>
          <a:lstStyle/>
          <a:p>
            <a:pPr marL="431800" lvl="1" indent="0">
              <a:lnSpc>
                <a:spcPct val="70000"/>
              </a:lnSpc>
              <a:buNone/>
            </a:pPr>
            <a:r>
              <a:rPr lang="en-US" sz="6000" dirty="0" smtClean="0"/>
              <a:t>15’ x 22’ x 15’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0200" y="357187"/>
            <a:ext cx="2233608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10000" cap="all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1pPr>
            <a:lvl2pPr indent="228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dirty="0" smtClean="0"/>
              <a:t>New Environmental Chamber</a:t>
            </a:r>
            <a:endParaRPr lang="en-US" dirty="0"/>
          </a:p>
        </p:txBody>
      </p:sp>
      <p:pic>
        <p:nvPicPr>
          <p:cNvPr id="2" name="Picture 1" descr="1KkFvOfRAvT3AYVgGgzeB2edZmHhK8v-Xk45CEf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492170"/>
            <a:ext cx="9448801" cy="5286389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6858000"/>
            <a:ext cx="7391400" cy="5618351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12192000" y="8778559"/>
            <a:ext cx="11213032" cy="410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0884" indent="-590884" defTabSz="584200">
              <a:lnSpc>
                <a:spcPct val="100000"/>
              </a:lnSpc>
              <a:spcBef>
                <a:spcPts val="3800"/>
              </a:spcBef>
              <a:buSzPct val="82000"/>
              <a:buChar char="•"/>
              <a:defRPr sz="5200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1pPr>
            <a:lvl2pPr marL="1022684" indent="-590884" defTabSz="584200">
              <a:lnSpc>
                <a:spcPct val="100000"/>
              </a:lnSpc>
              <a:spcBef>
                <a:spcPts val="3800"/>
              </a:spcBef>
              <a:buSzPct val="82000"/>
              <a:buChar char="•"/>
              <a:defRPr sz="5200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2pPr>
            <a:lvl3pPr marL="1454484" indent="-590884" defTabSz="584200">
              <a:lnSpc>
                <a:spcPct val="100000"/>
              </a:lnSpc>
              <a:spcBef>
                <a:spcPts val="3800"/>
              </a:spcBef>
              <a:buSzPct val="82000"/>
              <a:buChar char="•"/>
              <a:defRPr sz="5200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3pPr>
            <a:lvl4pPr marL="1886284" indent="-590884" defTabSz="584200">
              <a:lnSpc>
                <a:spcPct val="100000"/>
              </a:lnSpc>
              <a:spcBef>
                <a:spcPts val="3800"/>
              </a:spcBef>
              <a:buSzPct val="82000"/>
              <a:buChar char="•"/>
              <a:defRPr sz="5200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4pPr>
            <a:lvl5pPr marL="2318084" indent="-590884" defTabSz="584200">
              <a:lnSpc>
                <a:spcPct val="100000"/>
              </a:lnSpc>
              <a:spcBef>
                <a:spcPts val="3800"/>
              </a:spcBef>
              <a:buSzPct val="82000"/>
              <a:buChar char="•"/>
              <a:defRPr sz="5200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5pPr>
            <a:lvl6pPr marL="3327952" indent="-724452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64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marL="3848652" indent="-724452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64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marL="4369352" indent="-724452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64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marL="4890052" indent="-724452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64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431800" lvl="1" indent="0">
              <a:lnSpc>
                <a:spcPct val="70000"/>
              </a:lnSpc>
              <a:buFontTx/>
              <a:buNone/>
            </a:pPr>
            <a:r>
              <a:rPr lang="en-US" sz="6000" dirty="0" smtClean="0"/>
              <a:t>Climate and Environmental Chambers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97490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1213032" cy="83112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Dual Compartments Testing Chamber</a:t>
            </a:r>
          </a:p>
          <a:p>
            <a:r>
              <a:rPr lang="en-US" dirty="0" smtClean="0"/>
              <a:t>Controls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Max time to new set response is 10 min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Supply air change rate from 0.5 to 20 ACH</a:t>
            </a:r>
          </a:p>
          <a:p>
            <a:pPr lvl="1">
              <a:lnSpc>
                <a:spcPct val="70000"/>
              </a:lnSpc>
            </a:pPr>
            <a:r>
              <a:rPr lang="en-US" sz="4000" dirty="0" smtClean="0"/>
              <a:t>Record measurements in real time at varying intervals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Power Availability</a:t>
            </a:r>
          </a:p>
          <a:p>
            <a:pPr lvl="1">
              <a:lnSpc>
                <a:spcPct val="70000"/>
              </a:lnSpc>
            </a:pPr>
            <a:r>
              <a:rPr lang="en-US" sz="4000" dirty="0" smtClean="0"/>
              <a:t>208 3 Phase &amp; 250 Amps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Max Supported Load is 2kW </a:t>
            </a:r>
          </a:p>
          <a:p>
            <a:pPr lvl="1">
              <a:lnSpc>
                <a:spcPct val="70000"/>
              </a:lnSpc>
            </a:pPr>
            <a:r>
              <a:rPr lang="en-US" sz="4000" dirty="0" smtClean="0"/>
              <a:t>6 People, 6 PCs, lamps, and testing equipment</a:t>
            </a:r>
          </a:p>
          <a:p>
            <a:pPr lvl="1">
              <a:lnSpc>
                <a:spcPct val="70000"/>
              </a:lnSpc>
            </a:pPr>
            <a:endParaRPr lang="en-US" sz="4000" dirty="0"/>
          </a:p>
        </p:txBody>
      </p:sp>
      <p:pic>
        <p:nvPicPr>
          <p:cNvPr id="6" name="Picture 5" descr="4714940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400" y="7945080"/>
            <a:ext cx="5622880" cy="42059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00200" y="357187"/>
            <a:ext cx="2233608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10000" cap="all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1pPr>
            <a:lvl2pPr indent="228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dirty="0" smtClean="0"/>
              <a:t>New Environmental Chamber</a:t>
            </a:r>
            <a:endParaRPr lang="en-US" dirty="0"/>
          </a:p>
        </p:txBody>
      </p:sp>
      <p:pic>
        <p:nvPicPr>
          <p:cNvPr id="2" name="Picture 1" descr="1KkFvOfRAvT3AYVgGgzeB2edZmHhK8v-Xk45CEf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025" y="3593048"/>
            <a:ext cx="7778750" cy="4352033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232" y="7950899"/>
            <a:ext cx="5525568" cy="42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23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1213032" cy="8311229"/>
          </a:xfrm>
        </p:spPr>
        <p:txBody>
          <a:bodyPr>
            <a:normAutofit/>
          </a:bodyPr>
          <a:lstStyle/>
          <a:p>
            <a:pPr lvl="1">
              <a:lnSpc>
                <a:spcPct val="70000"/>
              </a:lnSpc>
            </a:pPr>
            <a:r>
              <a:rPr lang="en-US" sz="6000" dirty="0" smtClean="0"/>
              <a:t>AHU Details</a:t>
            </a:r>
          </a:p>
          <a:p>
            <a:pPr lvl="2">
              <a:lnSpc>
                <a:spcPct val="70000"/>
              </a:lnSpc>
            </a:pPr>
            <a:r>
              <a:rPr lang="en-US" sz="4000" dirty="0" smtClean="0"/>
              <a:t>Independent Air Cooled AHUs</a:t>
            </a:r>
          </a:p>
          <a:p>
            <a:pPr lvl="2">
              <a:lnSpc>
                <a:spcPct val="70000"/>
              </a:lnSpc>
            </a:pPr>
            <a:r>
              <a:rPr lang="en-US" sz="4000" dirty="0" smtClean="0"/>
              <a:t>Operate with 0-100% of the outdoor air</a:t>
            </a:r>
          </a:p>
          <a:p>
            <a:pPr lvl="2">
              <a:lnSpc>
                <a:spcPct val="70000"/>
              </a:lnSpc>
            </a:pPr>
            <a:r>
              <a:rPr lang="en-US" dirty="0" smtClean="0"/>
              <a:t>Design for Outdoor Air (100% OA)</a:t>
            </a:r>
          </a:p>
          <a:p>
            <a:pPr lvl="3">
              <a:lnSpc>
                <a:spcPct val="70000"/>
              </a:lnSpc>
            </a:pPr>
            <a:r>
              <a:rPr lang="en-US" sz="4000" dirty="0" smtClean="0"/>
              <a:t>Summer 95</a:t>
            </a:r>
            <a:r>
              <a:rPr lang="en-US" sz="4000" baseline="30000" dirty="0" smtClean="0"/>
              <a:t>o</a:t>
            </a:r>
            <a:r>
              <a:rPr lang="en-US" sz="4000" dirty="0" smtClean="0"/>
              <a:t>F 60% RH</a:t>
            </a:r>
          </a:p>
          <a:p>
            <a:pPr lvl="3">
              <a:lnSpc>
                <a:spcPct val="70000"/>
              </a:lnSpc>
            </a:pPr>
            <a:r>
              <a:rPr lang="en-US" sz="4000" dirty="0" smtClean="0"/>
              <a:t>Winter 19.4</a:t>
            </a:r>
            <a:r>
              <a:rPr lang="en-US" sz="4000" baseline="30000" dirty="0" smtClean="0"/>
              <a:t>o</a:t>
            </a:r>
            <a:r>
              <a:rPr lang="en-US" sz="4000" dirty="0" smtClean="0"/>
              <a:t>F 60% RH</a:t>
            </a:r>
          </a:p>
          <a:p>
            <a:pPr lvl="2">
              <a:lnSpc>
                <a:spcPct val="70000"/>
              </a:lnSpc>
            </a:pPr>
            <a:r>
              <a:rPr lang="en-US" dirty="0" smtClean="0"/>
              <a:t>MERV 8 filtered blower VSD accurately supplies air for 0.5 air changes per hour</a:t>
            </a:r>
          </a:p>
        </p:txBody>
      </p:sp>
      <p:pic>
        <p:nvPicPr>
          <p:cNvPr id="6" name="Picture 5" descr="4714940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400" y="7945080"/>
            <a:ext cx="5622880" cy="42059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600200" y="357187"/>
            <a:ext cx="2233608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10000" cap="all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1pPr>
            <a:lvl2pPr indent="228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dirty="0" smtClean="0"/>
              <a:t>New Environmental Chamber</a:t>
            </a:r>
            <a:endParaRPr lang="en-US" dirty="0"/>
          </a:p>
        </p:txBody>
      </p:sp>
      <p:pic>
        <p:nvPicPr>
          <p:cNvPr id="2" name="Picture 1" descr="1KkFvOfRAvT3AYVgGgzeB2edZmHhK8v-Xk45CEf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025" y="3593048"/>
            <a:ext cx="7778750" cy="4352033"/>
          </a:xfrm>
          <a:prstGeom prst="rect">
            <a:avLst/>
          </a:prstGeom>
        </p:spPr>
      </p:pic>
      <p:pic>
        <p:nvPicPr>
          <p:cNvPr id="3" name="Picture 2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232" y="7950899"/>
            <a:ext cx="5525568" cy="42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1290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1213032" cy="8311229"/>
          </a:xfrm>
        </p:spPr>
        <p:txBody>
          <a:bodyPr>
            <a:normAutofit/>
          </a:bodyPr>
          <a:lstStyle/>
          <a:p>
            <a:pPr lvl="1">
              <a:lnSpc>
                <a:spcPct val="70000"/>
              </a:lnSpc>
            </a:pPr>
            <a:r>
              <a:rPr lang="en-US" dirty="0" smtClean="0"/>
              <a:t>SF6 Tracer Gas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Portable Temperature </a:t>
            </a:r>
            <a:r>
              <a:rPr lang="en-US" dirty="0" err="1" smtClean="0"/>
              <a:t>iButtons</a:t>
            </a:r>
            <a:endParaRPr lang="en-US" dirty="0" smtClean="0"/>
          </a:p>
          <a:p>
            <a:pPr lvl="1">
              <a:lnSpc>
                <a:spcPct val="70000"/>
              </a:lnSpc>
            </a:pPr>
            <a:r>
              <a:rPr lang="en-US" dirty="0" smtClean="0"/>
              <a:t>Handheld Aero-</a:t>
            </a:r>
            <a:r>
              <a:rPr lang="en-US" dirty="0" err="1" smtClean="0"/>
              <a:t>Trak</a:t>
            </a:r>
            <a:endParaRPr lang="en-US" dirty="0" smtClean="0"/>
          </a:p>
          <a:p>
            <a:pPr lvl="1">
              <a:lnSpc>
                <a:spcPct val="70000"/>
              </a:lnSpc>
            </a:pPr>
            <a:r>
              <a:rPr lang="en-US" dirty="0" smtClean="0"/>
              <a:t>Handheld P-</a:t>
            </a:r>
            <a:r>
              <a:rPr lang="en-US" dirty="0" err="1" smtClean="0"/>
              <a:t>Trak</a:t>
            </a:r>
            <a:endParaRPr lang="en-US" dirty="0" smtClean="0"/>
          </a:p>
          <a:p>
            <a:pPr lvl="1">
              <a:lnSpc>
                <a:spcPct val="70000"/>
              </a:lnSpc>
            </a:pPr>
            <a:r>
              <a:rPr lang="en-US" dirty="0" smtClean="0"/>
              <a:t>CO2 Sensors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Temperature and Humidity Sensors</a:t>
            </a:r>
          </a:p>
          <a:p>
            <a:pPr lvl="1">
              <a:lnSpc>
                <a:spcPct val="70000"/>
              </a:lnSpc>
            </a:pPr>
            <a:r>
              <a:rPr lang="en-US" dirty="0" smtClean="0"/>
              <a:t>Thermal Cameras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00200" y="357187"/>
            <a:ext cx="2233608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584200">
              <a:defRPr sz="10000" cap="all">
                <a:solidFill>
                  <a:srgbClr val="535353"/>
                </a:solidFill>
                <a:latin typeface="PT Sans"/>
                <a:ea typeface="+mn-ea"/>
                <a:cs typeface="PT Sans"/>
                <a:sym typeface="Gill Sans Light"/>
              </a:defRPr>
            </a:lvl1pPr>
            <a:lvl2pPr indent="228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100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dirty="0" smtClean="0"/>
              <a:t>Measurement Capabilities</a:t>
            </a:r>
            <a:endParaRPr lang="en-US" dirty="0"/>
          </a:p>
        </p:txBody>
      </p:sp>
      <p:pic>
        <p:nvPicPr>
          <p:cNvPr id="5" name="Picture 4" descr="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195" y="4140552"/>
            <a:ext cx="1447800" cy="3162300"/>
          </a:xfrm>
          <a:prstGeom prst="rect">
            <a:avLst/>
          </a:prstGeom>
        </p:spPr>
      </p:pic>
      <p:pic>
        <p:nvPicPr>
          <p:cNvPr id="7" name="Picture 6" descr="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020" y="3786188"/>
            <a:ext cx="6159500" cy="8737600"/>
          </a:xfrm>
          <a:prstGeom prst="rect">
            <a:avLst/>
          </a:prstGeom>
        </p:spPr>
      </p:pic>
      <p:pic>
        <p:nvPicPr>
          <p:cNvPr id="9" name="Picture 8" descr="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7292764"/>
            <a:ext cx="1739900" cy="1231900"/>
          </a:xfrm>
          <a:prstGeom prst="rect">
            <a:avLst/>
          </a:prstGeom>
        </p:spPr>
      </p:pic>
      <p:pic>
        <p:nvPicPr>
          <p:cNvPr id="10" name="Picture 9" descr="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232" y="3786188"/>
            <a:ext cx="3683000" cy="3162300"/>
          </a:xfrm>
          <a:prstGeom prst="rect">
            <a:avLst/>
          </a:prstGeom>
        </p:spPr>
      </p:pic>
      <p:pic>
        <p:nvPicPr>
          <p:cNvPr id="11" name="Picture 10" descr="p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9311" y="9237583"/>
            <a:ext cx="7013841" cy="45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0906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7187"/>
            <a:ext cx="22336080" cy="3429001"/>
          </a:xfrm>
        </p:spPr>
        <p:txBody>
          <a:bodyPr/>
          <a:lstStyle/>
          <a:p>
            <a:r>
              <a:rPr lang="en-US" dirty="0" smtClean="0"/>
              <a:t>Ongoing&amp; Future 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0200" y="3839765"/>
            <a:ext cx="10531723" cy="83112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EFRI PULSE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Urban Modeling at Campus Level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Energy Modeling + CFD + Solar Radiation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Multi-Building Control Strategies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Relations to Occupant Comfort/Health</a:t>
            </a:r>
          </a:p>
          <a:p>
            <a:r>
              <a:rPr lang="en-US" dirty="0" smtClean="0"/>
              <a:t>Smart Building Experience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Occupant feedback to building systems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Occupant physiological responses</a:t>
            </a:r>
            <a:endParaRPr lang="en-US" sz="4000" dirty="0"/>
          </a:p>
          <a:p>
            <a:pPr lvl="1">
              <a:lnSpc>
                <a:spcPct val="50000"/>
              </a:lnSpc>
            </a:pPr>
            <a:r>
              <a:rPr lang="en-US" sz="4000" dirty="0" smtClean="0"/>
              <a:t>Environmental Chamber tests</a:t>
            </a:r>
          </a:p>
          <a:p>
            <a:pPr lvl="1">
              <a:lnSpc>
                <a:spcPct val="50000"/>
              </a:lnSpc>
            </a:pPr>
            <a:r>
              <a:rPr lang="en-US" sz="4000" dirty="0" smtClean="0"/>
              <a:t>Real Time Energy &amp; Occupant </a:t>
            </a:r>
            <a:r>
              <a:rPr lang="en-US" sz="4000" dirty="0" err="1" smtClean="0"/>
              <a:t>Visualiation</a:t>
            </a:r>
            <a:endParaRPr lang="en-US" sz="4000" dirty="0" smtClean="0"/>
          </a:p>
        </p:txBody>
      </p:sp>
      <p:pic>
        <p:nvPicPr>
          <p:cNvPr id="3" name="Picture 2" descr="image02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3786187"/>
            <a:ext cx="6641109" cy="4151402"/>
          </a:xfrm>
          <a:prstGeom prst="rect">
            <a:avLst/>
          </a:prstGeom>
        </p:spPr>
      </p:pic>
      <p:pic>
        <p:nvPicPr>
          <p:cNvPr id="8" name="Picture 7" descr="1jRkRRUYaT5UtA6RjJot3B0cgv_oNTcbkTNigfuChi2Ghr4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400" y="7970481"/>
            <a:ext cx="6075363" cy="4180513"/>
          </a:xfrm>
          <a:prstGeom prst="rect">
            <a:avLst/>
          </a:prstGeom>
        </p:spPr>
      </p:pic>
      <p:pic>
        <p:nvPicPr>
          <p:cNvPr id="9" name="Picture 8" descr="marmoset-1415033263835.jpeg">
            <a:hlinkClick r:id="rId6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15934" r="10522" b="23000"/>
          <a:stretch/>
        </p:blipFill>
        <p:spPr>
          <a:xfrm>
            <a:off x="12131923" y="7970481"/>
            <a:ext cx="6181477" cy="41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833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283</Words>
  <Application>Microsoft Macintosh PowerPoint</Application>
  <PresentationFormat>Custom</PresentationFormat>
  <Paragraphs>67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Showroom</vt:lpstr>
      <vt:lpstr>Daikin Visit</vt:lpstr>
      <vt:lpstr>PowerPoint Presentation</vt:lpstr>
      <vt:lpstr>Reference Facility</vt:lpstr>
      <vt:lpstr>PowerPoint Presentation</vt:lpstr>
      <vt:lpstr>PowerPoint Presentation</vt:lpstr>
      <vt:lpstr>PowerPoint Presentation</vt:lpstr>
      <vt:lpstr>PowerPoint Presentation</vt:lpstr>
      <vt:lpstr>Ongoing&amp; Future research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Nicholas Mattise</cp:lastModifiedBy>
  <cp:revision>13</cp:revision>
  <dcterms:modified xsi:type="dcterms:W3CDTF">2014-11-03T20:30:28Z</dcterms:modified>
</cp:coreProperties>
</file>